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521" r:id="rId5"/>
    <p:sldId id="522" r:id="rId6"/>
    <p:sldId id="524" r:id="rId7"/>
    <p:sldId id="562" r:id="rId8"/>
    <p:sldId id="527" r:id="rId9"/>
    <p:sldId id="528" r:id="rId10"/>
    <p:sldId id="529" r:id="rId11"/>
    <p:sldId id="549" r:id="rId12"/>
    <p:sldId id="554" r:id="rId13"/>
    <p:sldId id="555" r:id="rId14"/>
    <p:sldId id="556" r:id="rId15"/>
    <p:sldId id="559" r:id="rId16"/>
    <p:sldId id="560" r:id="rId17"/>
    <p:sldId id="561" r:id="rId18"/>
    <p:sldId id="537" r:id="rId19"/>
    <p:sldId id="539" r:id="rId20"/>
    <p:sldId id="541" r:id="rId21"/>
    <p:sldId id="56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EB"/>
    <a:srgbClr val="EEECDE"/>
    <a:srgbClr val="E3E0CB"/>
    <a:srgbClr val="F6F5EE"/>
    <a:srgbClr val="F4F3EC"/>
    <a:srgbClr val="ECEAE8"/>
    <a:srgbClr val="A4343A"/>
    <a:srgbClr val="E6E3D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59" autoAdjust="0"/>
  </p:normalViewPr>
  <p:slideViewPr>
    <p:cSldViewPr>
      <p:cViewPr varScale="1">
        <p:scale>
          <a:sx n="56" d="100"/>
          <a:sy n="56" d="100"/>
        </p:scale>
        <p:origin x="72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94F07-5D6B-D540-AE6A-8100C4A81D3C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D0B2A-9314-0B4A-AC97-204097951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2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213D6-BBD7-40BF-BA28-085A7257B3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69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213D6-BBD7-40BF-BA28-085A7257B33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31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B38B2F-6BF4-9F46-986A-96305163086C}" type="slidenum">
              <a:rPr lang="en-US"/>
              <a:pPr/>
              <a:t>5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370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213D6-BBD7-40BF-BA28-085A7257B33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01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D0B2A-9314-0B4A-AC97-204097951C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34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Beckman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AccuTnI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assay (analytical sensitivity is 0.01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/mL with a 99th percentile [male and female] of 0.04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/mL).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D0B2A-9314-0B4A-AC97-204097951C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58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the pre-specified threshold of a POC-Troponin &gt;0.03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/ml, no patient in the Angina group, 22 patients (73.3%) in the ACS group, 2 patients (6.7%) in the AHF group and 6 patients (20%) in the Other group were above this threshold. In-hospital troponin was &gt;0.1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/ml in 11.8% (28 patients in Usual Care and 43 patients in POC-Troponin). Using the pre-specified threshold of an initial in-hospital troponin &gt;0.1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/ml, no patients in the Angina group, 55 patients (49%) in the ACS group, 3 patients (19%) in the AHF group and 13 patients (3%) in the Other group were above this threshold. 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D0B2A-9314-0B4A-AC97-204097951C1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11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5F4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4E2F-AC27-4423-967C-F7A9A17BEB9B}" type="datetimeFigureOut">
              <a:rPr lang="en-CA" smtClean="0"/>
              <a:t>08/11/2015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DF15-5871-44C9-9C85-F6767BD053B6}" type="slidenum">
              <a:rPr lang="en-CA" smtClean="0"/>
              <a:t>‹#›</a:t>
            </a:fld>
            <a:endParaRPr lang="en-CA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9" t="-5921" r="-5048" b="18311"/>
          <a:stretch/>
        </p:blipFill>
        <p:spPr bwMode="auto">
          <a:xfrm>
            <a:off x="0" y="4161155"/>
            <a:ext cx="2857500" cy="2696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 userDrawn="1"/>
        </p:nvSpPr>
        <p:spPr>
          <a:xfrm>
            <a:off x="1371600" y="1295400"/>
            <a:ext cx="7772400" cy="304800"/>
          </a:xfrm>
          <a:prstGeom prst="rect">
            <a:avLst/>
          </a:prstGeom>
          <a:solidFill>
            <a:srgbClr val="A43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A4343A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1295400"/>
            <a:ext cx="12954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Content Placeholder 3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42"/>
          <a:stretch/>
        </p:blipFill>
        <p:spPr>
          <a:xfrm>
            <a:off x="152400" y="6164116"/>
            <a:ext cx="611688" cy="551007"/>
          </a:xfrm>
          <a:prstGeom prst="rect">
            <a:avLst/>
          </a:prstGeom>
        </p:spPr>
      </p:pic>
      <p:pic>
        <p:nvPicPr>
          <p:cNvPr id="11" name="Picture 10" descr="heart-and-stroke-foundation.pn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422"/>
          <a:stretch/>
        </p:blipFill>
        <p:spPr>
          <a:xfrm>
            <a:off x="8382000" y="6096000"/>
            <a:ext cx="658014" cy="685800"/>
          </a:xfrm>
          <a:prstGeom prst="rect">
            <a:avLst/>
          </a:prstGeom>
        </p:spPr>
      </p:pic>
      <p:graphicFrame>
        <p:nvGraphicFramePr>
          <p:cNvPr id="12" name="Object 732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760495954"/>
              </p:ext>
            </p:extLst>
          </p:nvPr>
        </p:nvGraphicFramePr>
        <p:xfrm>
          <a:off x="8229600" y="152400"/>
          <a:ext cx="762000" cy="700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r:id="rId6" imgW="4723810" imgH="4715533" progId="">
                  <p:embed/>
                </p:oleObj>
              </mc:Choice>
              <mc:Fallback>
                <p:oleObj r:id="rId6" imgW="4723810" imgH="471553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152400"/>
                        <a:ext cx="762000" cy="70024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8580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4E2F-AC27-4423-967C-F7A9A17BEB9B}" type="datetimeFigureOut">
              <a:rPr lang="en-CA" smtClean="0"/>
              <a:t>08/11/2015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DF15-5871-44C9-9C85-F6767BD053B6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 userDrawn="1"/>
        </p:nvSpPr>
        <p:spPr>
          <a:xfrm>
            <a:off x="1371600" y="1295400"/>
            <a:ext cx="7772400" cy="304800"/>
          </a:xfrm>
          <a:prstGeom prst="rect">
            <a:avLst/>
          </a:prstGeom>
          <a:solidFill>
            <a:srgbClr val="A43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A4343A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295400"/>
            <a:ext cx="12954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0372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4E2F-AC27-4423-967C-F7A9A17BEB9B}" type="datetimeFigureOut">
              <a:rPr lang="en-CA" smtClean="0"/>
              <a:t>08/11/2015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DF15-5871-44C9-9C85-F6767BD053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8042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4E2F-AC27-4423-967C-F7A9A17BEB9B}" type="datetimeFigureOut">
              <a:rPr lang="en-CA" smtClean="0"/>
              <a:t>08/11/2015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DF15-5871-44C9-9C85-F6767BD053B6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 userDrawn="1"/>
        </p:nvSpPr>
        <p:spPr>
          <a:xfrm>
            <a:off x="1371600" y="1295400"/>
            <a:ext cx="7772400" cy="304800"/>
          </a:xfrm>
          <a:prstGeom prst="rect">
            <a:avLst/>
          </a:prstGeom>
          <a:solidFill>
            <a:srgbClr val="A43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A4343A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295400"/>
            <a:ext cx="12954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Content Placeholder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42"/>
          <a:stretch/>
        </p:blipFill>
        <p:spPr>
          <a:xfrm>
            <a:off x="152400" y="6164116"/>
            <a:ext cx="611688" cy="551007"/>
          </a:xfrm>
          <a:prstGeom prst="rect">
            <a:avLst/>
          </a:prstGeom>
        </p:spPr>
      </p:pic>
      <p:pic>
        <p:nvPicPr>
          <p:cNvPr id="10" name="Picture 9" descr="heart-and-stroke-foundation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422"/>
          <a:stretch/>
        </p:blipFill>
        <p:spPr>
          <a:xfrm>
            <a:off x="8382000" y="6096000"/>
            <a:ext cx="658014" cy="685800"/>
          </a:xfrm>
          <a:prstGeom prst="rect">
            <a:avLst/>
          </a:prstGeom>
        </p:spPr>
      </p:pic>
      <p:graphicFrame>
        <p:nvGraphicFramePr>
          <p:cNvPr id="11" name="Object 732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05642506"/>
              </p:ext>
            </p:extLst>
          </p:nvPr>
        </p:nvGraphicFramePr>
        <p:xfrm>
          <a:off x="8229600" y="152400"/>
          <a:ext cx="762000" cy="700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r:id="rId5" imgW="4723810" imgH="4715533" progId="">
                  <p:embed/>
                </p:oleObj>
              </mc:Choice>
              <mc:Fallback>
                <p:oleObj r:id="rId5" imgW="4723810" imgH="471553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152400"/>
                        <a:ext cx="762000" cy="70024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723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4E2F-AC27-4423-967C-F7A9A17BEB9B}" type="datetimeFigureOut">
              <a:rPr lang="en-CA" smtClean="0"/>
              <a:t>08/11/2015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DF15-5871-44C9-9C85-F6767BD053B6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 userDrawn="1"/>
        </p:nvSpPr>
        <p:spPr>
          <a:xfrm>
            <a:off x="1371600" y="1295400"/>
            <a:ext cx="7772400" cy="304800"/>
          </a:xfrm>
          <a:prstGeom prst="rect">
            <a:avLst/>
          </a:prstGeom>
          <a:solidFill>
            <a:srgbClr val="A43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A4343A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295400"/>
            <a:ext cx="12954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5576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4E2F-AC27-4423-967C-F7A9A17BEB9B}" type="datetimeFigureOut">
              <a:rPr lang="en-CA" smtClean="0"/>
              <a:t>08/11/2015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DF15-5871-44C9-9C85-F6767BD053B6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1371600" y="1295400"/>
            <a:ext cx="7772400" cy="304800"/>
          </a:xfrm>
          <a:prstGeom prst="rect">
            <a:avLst/>
          </a:prstGeom>
          <a:solidFill>
            <a:srgbClr val="A43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A4343A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295400"/>
            <a:ext cx="12954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66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4E2F-AC27-4423-967C-F7A9A17BEB9B}" type="datetimeFigureOut">
              <a:rPr lang="en-CA" smtClean="0"/>
              <a:t>08/11/2015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DF15-5871-44C9-9C85-F6767BD053B6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1371600" y="1295400"/>
            <a:ext cx="7772400" cy="304800"/>
          </a:xfrm>
          <a:prstGeom prst="rect">
            <a:avLst/>
          </a:prstGeom>
          <a:solidFill>
            <a:srgbClr val="A43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A4343A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1295400"/>
            <a:ext cx="12954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7499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4E2F-AC27-4423-967C-F7A9A17BEB9B}" type="datetimeFigureOut">
              <a:rPr lang="en-CA" smtClean="0"/>
              <a:t>08/11/2015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DF15-5871-44C9-9C85-F6767BD053B6}" type="slidenum">
              <a:rPr lang="en-CA" smtClean="0"/>
              <a:t>‹#›</a:t>
            </a:fld>
            <a:endParaRPr lang="en-CA"/>
          </a:p>
        </p:txBody>
      </p:sp>
      <p:sp>
        <p:nvSpPr>
          <p:cNvPr id="6" name="Rectangle 5"/>
          <p:cNvSpPr/>
          <p:nvPr userDrawn="1"/>
        </p:nvSpPr>
        <p:spPr>
          <a:xfrm>
            <a:off x="1371600" y="1295400"/>
            <a:ext cx="7772400" cy="304800"/>
          </a:xfrm>
          <a:prstGeom prst="rect">
            <a:avLst/>
          </a:prstGeom>
          <a:solidFill>
            <a:srgbClr val="A43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A4343A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295400"/>
            <a:ext cx="12954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8" name="Object 732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476258481"/>
              </p:ext>
            </p:extLst>
          </p:nvPr>
        </p:nvGraphicFramePr>
        <p:xfrm>
          <a:off x="8229600" y="152400"/>
          <a:ext cx="762000" cy="700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r:id="rId3" imgW="4723810" imgH="4715533" progId="">
                  <p:embed/>
                </p:oleObj>
              </mc:Choice>
              <mc:Fallback>
                <p:oleObj r:id="rId3" imgW="4723810" imgH="471553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152400"/>
                        <a:ext cx="762000" cy="70024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Content Placeholder 3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42"/>
          <a:stretch/>
        </p:blipFill>
        <p:spPr>
          <a:xfrm>
            <a:off x="152400" y="6164116"/>
            <a:ext cx="611688" cy="551007"/>
          </a:xfrm>
          <a:prstGeom prst="rect">
            <a:avLst/>
          </a:prstGeom>
        </p:spPr>
      </p:pic>
      <p:pic>
        <p:nvPicPr>
          <p:cNvPr id="10" name="Picture 9" descr="heart-and-stroke-foundation.png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422"/>
          <a:stretch/>
        </p:blipFill>
        <p:spPr>
          <a:xfrm>
            <a:off x="8382000" y="6096000"/>
            <a:ext cx="658014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79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4E2F-AC27-4423-967C-F7A9A17BEB9B}" type="datetimeFigureOut">
              <a:rPr lang="en-CA" smtClean="0"/>
              <a:t>08/11/2015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DF15-5871-44C9-9C85-F6767BD053B6}" type="slidenum">
              <a:rPr lang="en-CA" smtClean="0"/>
              <a:t>‹#›</a:t>
            </a:fld>
            <a:endParaRPr lang="en-CA"/>
          </a:p>
        </p:txBody>
      </p:sp>
      <p:sp>
        <p:nvSpPr>
          <p:cNvPr id="5" name="Rectangle 4"/>
          <p:cNvSpPr/>
          <p:nvPr userDrawn="1"/>
        </p:nvSpPr>
        <p:spPr>
          <a:xfrm>
            <a:off x="1371600" y="1295400"/>
            <a:ext cx="7772400" cy="304800"/>
          </a:xfrm>
          <a:prstGeom prst="rect">
            <a:avLst/>
          </a:prstGeom>
          <a:solidFill>
            <a:srgbClr val="A43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A4343A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295400"/>
            <a:ext cx="12954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7297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4E2F-AC27-4423-967C-F7A9A17BEB9B}" type="datetimeFigureOut">
              <a:rPr lang="en-CA" smtClean="0"/>
              <a:t>08/11/2015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DF15-5871-44C9-9C85-F6767BD053B6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1371600" y="1295400"/>
            <a:ext cx="7772400" cy="304800"/>
          </a:xfrm>
          <a:prstGeom prst="rect">
            <a:avLst/>
          </a:prstGeom>
          <a:solidFill>
            <a:srgbClr val="A43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A4343A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295400"/>
            <a:ext cx="12954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2060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4E2F-AC27-4423-967C-F7A9A17BEB9B}" type="datetimeFigureOut">
              <a:rPr lang="en-CA" smtClean="0"/>
              <a:t>08/11/2015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DF15-5871-44C9-9C85-F6767BD053B6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1371600" y="1295400"/>
            <a:ext cx="7772400" cy="304800"/>
          </a:xfrm>
          <a:prstGeom prst="rect">
            <a:avLst/>
          </a:prstGeom>
          <a:solidFill>
            <a:srgbClr val="A43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A4343A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295400"/>
            <a:ext cx="12954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9764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44E2F-AC27-4423-967C-F7A9A17BEB9B}" type="datetimeFigureOut">
              <a:rPr lang="en-CA" smtClean="0"/>
              <a:t>08/11/2015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9DF15-5871-44C9-9C85-F6767BD053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781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vigour.ualberta.c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</a:t>
            </a:r>
            <a:r>
              <a:rPr lang="en-US" dirty="0" smtClean="0"/>
              <a:t>roviding </a:t>
            </a:r>
            <a:r>
              <a:rPr lang="en-US" b="1" u="sng" dirty="0" smtClean="0"/>
              <a:t>R</a:t>
            </a:r>
            <a:r>
              <a:rPr lang="en-US" dirty="0" smtClean="0"/>
              <a:t>apid </a:t>
            </a:r>
            <a:r>
              <a:rPr lang="en-US" b="1" u="sng" dirty="0" smtClean="0"/>
              <a:t>O</a:t>
            </a:r>
            <a:r>
              <a:rPr lang="en-US" dirty="0" smtClean="0"/>
              <a:t>ut of Hospital </a:t>
            </a:r>
            <a:r>
              <a:rPr lang="en-US" b="1" u="sng" dirty="0" smtClean="0"/>
              <a:t>A</a:t>
            </a:r>
            <a:r>
              <a:rPr lang="en-US" dirty="0" smtClean="0"/>
              <a:t>cute </a:t>
            </a:r>
            <a:r>
              <a:rPr lang="en-US" b="1" u="sng" dirty="0" smtClean="0"/>
              <a:t>C</a:t>
            </a:r>
            <a:r>
              <a:rPr lang="en-US" dirty="0" smtClean="0"/>
              <a:t>ardiovascular </a:t>
            </a:r>
            <a:r>
              <a:rPr lang="en-US" b="1" u="sng" dirty="0" smtClean="0"/>
              <a:t>T</a:t>
            </a:r>
            <a:r>
              <a:rPr lang="en-US" dirty="0" smtClean="0"/>
              <a:t>reatment: PROACT-4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005064"/>
            <a:ext cx="8064896" cy="240067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Justin A. Ezekowitz, Robert </a:t>
            </a:r>
            <a:r>
              <a:rPr lang="en-US" sz="2400" dirty="0">
                <a:solidFill>
                  <a:srgbClr val="000000"/>
                </a:solidFill>
              </a:rPr>
              <a:t>C. </a:t>
            </a:r>
            <a:r>
              <a:rPr lang="en-US" sz="2400" dirty="0" smtClean="0">
                <a:solidFill>
                  <a:srgbClr val="000000"/>
                </a:solidFill>
              </a:rPr>
              <a:t>Welsh, Dale Weiss, </a:t>
            </a:r>
            <a:r>
              <a:rPr lang="en-US" sz="2400" dirty="0">
                <a:solidFill>
                  <a:srgbClr val="000000"/>
                </a:solidFill>
              </a:rPr>
              <a:t>Michael </a:t>
            </a:r>
            <a:r>
              <a:rPr lang="en-US" sz="2400" dirty="0" smtClean="0">
                <a:solidFill>
                  <a:srgbClr val="000000"/>
                </a:solidFill>
              </a:rPr>
              <a:t>Chan, </a:t>
            </a:r>
            <a:r>
              <a:rPr lang="en-US" sz="2400" dirty="0">
                <a:solidFill>
                  <a:srgbClr val="000000"/>
                </a:solidFill>
              </a:rPr>
              <a:t>William </a:t>
            </a:r>
            <a:r>
              <a:rPr lang="en-US" sz="2400" dirty="0" err="1" smtClean="0">
                <a:solidFill>
                  <a:srgbClr val="000000"/>
                </a:solidFill>
              </a:rPr>
              <a:t>Keeble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>
                <a:solidFill>
                  <a:srgbClr val="000000"/>
                </a:solidFill>
              </a:rPr>
              <a:t>Fadi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Khadour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>
                <a:solidFill>
                  <a:srgbClr val="000000"/>
                </a:solidFill>
              </a:rPr>
              <a:t>Sanjay </a:t>
            </a:r>
            <a:r>
              <a:rPr lang="en-US" sz="2400" dirty="0" smtClean="0">
                <a:solidFill>
                  <a:srgbClr val="000000"/>
                </a:solidFill>
              </a:rPr>
              <a:t>Sharma, </a:t>
            </a:r>
            <a:r>
              <a:rPr lang="en-US" sz="2400" dirty="0">
                <a:solidFill>
                  <a:srgbClr val="000000"/>
                </a:solidFill>
              </a:rPr>
              <a:t>Wayne </a:t>
            </a:r>
            <a:r>
              <a:rPr lang="en-US" sz="2400" dirty="0" err="1" smtClean="0">
                <a:solidFill>
                  <a:srgbClr val="000000"/>
                </a:solidFill>
              </a:rPr>
              <a:t>Tymchak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>
                <a:solidFill>
                  <a:srgbClr val="000000"/>
                </a:solidFill>
              </a:rPr>
              <a:t>Sunil </a:t>
            </a:r>
            <a:r>
              <a:rPr lang="en-US" sz="2400" dirty="0" err="1" smtClean="0">
                <a:solidFill>
                  <a:srgbClr val="000000"/>
                </a:solidFill>
              </a:rPr>
              <a:t>Sookram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>
                <a:solidFill>
                  <a:srgbClr val="000000"/>
                </a:solidFill>
              </a:rPr>
              <a:t>Neil </a:t>
            </a:r>
            <a:r>
              <a:rPr lang="en-US" sz="2400" dirty="0" smtClean="0">
                <a:solidFill>
                  <a:srgbClr val="000000"/>
                </a:solidFill>
              </a:rPr>
              <a:t>Brass, </a:t>
            </a:r>
            <a:r>
              <a:rPr lang="en-US" sz="2400" dirty="0">
                <a:solidFill>
                  <a:srgbClr val="000000"/>
                </a:solidFill>
              </a:rPr>
              <a:t>Darren </a:t>
            </a:r>
            <a:r>
              <a:rPr lang="en-US" sz="2400" dirty="0" smtClean="0">
                <a:solidFill>
                  <a:srgbClr val="000000"/>
                </a:solidFill>
              </a:rPr>
              <a:t>Knapp, </a:t>
            </a:r>
            <a:r>
              <a:rPr lang="en-US" sz="2400" dirty="0">
                <a:solidFill>
                  <a:srgbClr val="000000"/>
                </a:solidFill>
              </a:rPr>
              <a:t>Thomas I. </a:t>
            </a:r>
            <a:r>
              <a:rPr lang="en-US" sz="2400" dirty="0" err="1" smtClean="0">
                <a:solidFill>
                  <a:srgbClr val="000000"/>
                </a:solidFill>
              </a:rPr>
              <a:t>Koshy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>
                <a:solidFill>
                  <a:srgbClr val="000000"/>
                </a:solidFill>
              </a:rPr>
              <a:t>Yinggan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Zheng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>
                <a:solidFill>
                  <a:srgbClr val="000000"/>
                </a:solidFill>
              </a:rPr>
              <a:t>Paul W. </a:t>
            </a:r>
            <a:r>
              <a:rPr lang="en-US" sz="2400" dirty="0" smtClean="0">
                <a:solidFill>
                  <a:srgbClr val="000000"/>
                </a:solidFill>
              </a:rPr>
              <a:t>Armstrong</a:t>
            </a:r>
            <a:r>
              <a:rPr lang="en-CA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on behalf </a:t>
            </a:r>
            <a:r>
              <a:rPr lang="en-US" sz="2400" dirty="0">
                <a:solidFill>
                  <a:srgbClr val="000000"/>
                </a:solidFill>
              </a:rPr>
              <a:t>of the PROACT</a:t>
            </a:r>
            <a:r>
              <a:rPr lang="en-US" sz="2400" dirty="0" smtClean="0">
                <a:solidFill>
                  <a:srgbClr val="000000"/>
                </a:solidFill>
              </a:rPr>
              <a:t>-4 </a:t>
            </a:r>
            <a:r>
              <a:rPr lang="en-US" sz="2400" dirty="0">
                <a:solidFill>
                  <a:srgbClr val="000000"/>
                </a:solidFill>
              </a:rPr>
              <a:t>Investigators</a:t>
            </a:r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20 November 2015</a:t>
            </a:r>
          </a:p>
        </p:txBody>
      </p:sp>
      <p:pic>
        <p:nvPicPr>
          <p:cNvPr id="6" name="Picture 5" descr="heart-and-stroke-foundati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31"/>
            <a:ext cx="3000074" cy="13000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0" y="6488668"/>
            <a:ext cx="3184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ClinicalTrials.gov</a:t>
            </a:r>
            <a:r>
              <a:rPr lang="en-US" dirty="0"/>
              <a:t> </a:t>
            </a:r>
            <a:r>
              <a:rPr lang="en-US" dirty="0" smtClean="0"/>
              <a:t>NCT01634425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5200" y="129262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Embargoed Until 10:45 a.m. ET, Tuesday, Nov. 10, 2015</a:t>
            </a:r>
          </a:p>
        </p:txBody>
      </p:sp>
    </p:spTree>
    <p:extLst>
      <p:ext uri="{BB962C8B-B14F-4D97-AF65-F5344CB8AC3E}">
        <p14:creationId xmlns:p14="http://schemas.microsoft.com/office/powerpoint/2010/main" val="239558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Troponin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51868"/>
              </p:ext>
            </p:extLst>
          </p:nvPr>
        </p:nvGraphicFramePr>
        <p:xfrm>
          <a:off x="457200" y="16764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240"/>
                <a:gridCol w="2011680"/>
                <a:gridCol w="2011680"/>
              </a:tblGrid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Usual care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POC-Troponin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n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296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305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First troponin</a:t>
                      </a:r>
                      <a:r>
                        <a:rPr lang="en-CA" sz="2000" b="1" baseline="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available, minutes</a:t>
                      </a:r>
                      <a:endParaRPr lang="en-CA" sz="20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138 (101-218)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38</a:t>
                      </a:r>
                      <a:r>
                        <a:rPr lang="en-CA" sz="2000" baseline="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(28-55)*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POC-troponin I, </a:t>
                      </a:r>
                      <a:r>
                        <a:rPr lang="en-US" sz="2000" b="1" dirty="0" err="1">
                          <a:effectLst/>
                          <a:latin typeface="+mn-lt"/>
                          <a:ea typeface="Cambria"/>
                          <a:cs typeface="Times New Roman"/>
                        </a:rPr>
                        <a:t>ng</a:t>
                      </a: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/ml, n (%)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≤0.01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-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196 (64.3)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&gt;0.01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-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53 (17.4)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&gt;0.03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-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30 (9.8)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Not done/missing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55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(18.4)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</a:t>
                      </a:r>
                      <a:r>
                        <a:rPr lang="en-CA" sz="2000" b="1" baseline="300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st</a:t>
                      </a:r>
                      <a:r>
                        <a:rPr lang="en-CA" sz="2000" b="1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In-Hospital</a:t>
                      </a:r>
                      <a:r>
                        <a:rPr lang="en-CA" sz="2000" b="1" baseline="300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#</a:t>
                      </a:r>
                      <a:r>
                        <a:rPr lang="en-CA" sz="2000" b="1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troponin I, </a:t>
                      </a:r>
                      <a:r>
                        <a:rPr lang="en-CA" sz="2000" b="1" dirty="0" err="1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ng</a:t>
                      </a:r>
                      <a:r>
                        <a:rPr lang="en-CA" sz="2000" b="1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/ml, %</a:t>
                      </a:r>
                      <a:endParaRPr lang="en-CA" sz="20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&gt;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0.1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9.5%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14%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6488668"/>
            <a:ext cx="6117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#</a:t>
            </a:r>
            <a:r>
              <a:rPr lang="en-US" dirty="0" smtClean="0"/>
              <a:t>In-hospital clinical troponin is the Beckman </a:t>
            </a:r>
            <a:r>
              <a:rPr lang="en-US" dirty="0" err="1" smtClean="0"/>
              <a:t>AccuTnI</a:t>
            </a:r>
            <a:r>
              <a:rPr lang="en-US" dirty="0" smtClean="0"/>
              <a:t>; *p&lt;0.001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8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endpoint: ITT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17878"/>
              </p:ext>
            </p:extLst>
          </p:nvPr>
        </p:nvGraphicFramePr>
        <p:xfrm>
          <a:off x="228600" y="1752600"/>
          <a:ext cx="87630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981200"/>
                <a:gridCol w="2091267"/>
                <a:gridCol w="892527"/>
                <a:gridCol w="1054806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Usual care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POC-Troponin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p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p </a:t>
                      </a:r>
                      <a:r>
                        <a:rPr lang="en-US" sz="2400" b="1" dirty="0" err="1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adj</a:t>
                      </a:r>
                      <a:r>
                        <a:rPr lang="en-US" sz="2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*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N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296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305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First medical contact to final disposition, hours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9.14 </a:t>
                      </a:r>
                      <a:endParaRPr lang="en-US" sz="2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(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6.68, 11.17)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8.85 </a:t>
                      </a:r>
                      <a:endParaRPr lang="en-US" sz="2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(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6.22, 10.76)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mbria"/>
                          <a:cs typeface="Times New Roman"/>
                        </a:rPr>
                        <a:t>0.069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0.074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mbria"/>
                          <a:cs typeface="Times New Roman"/>
                        </a:rPr>
                        <a:t>Discharged from ED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9.32 </a:t>
                      </a:r>
                      <a:endParaRPr lang="en-US" sz="2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(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7.37, 11.00)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8.88 </a:t>
                      </a:r>
                      <a:endParaRPr lang="en-US" sz="2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(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6.65, 10.23)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mbria"/>
                          <a:cs typeface="Times New Roman"/>
                        </a:rPr>
                        <a:t>0.021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mbria"/>
                          <a:cs typeface="Times New Roman"/>
                        </a:rPr>
                        <a:t>0.017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mbria"/>
                          <a:cs typeface="Times New Roman"/>
                        </a:rPr>
                        <a:t>Admitted to hospital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8.73 </a:t>
                      </a:r>
                      <a:endParaRPr lang="en-US" sz="2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(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5.43, 11.95)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8.62 </a:t>
                      </a:r>
                      <a:endParaRPr lang="en-US" sz="2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(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5.25, 12.55)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mbria"/>
                          <a:cs typeface="Times New Roman"/>
                        </a:rPr>
                        <a:t>0.959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0.908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6211669"/>
            <a:ext cx="7619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72.5% of all patients were discharged home. Adjustment by modified </a:t>
            </a:r>
            <a:r>
              <a:rPr lang="en-US" sz="1400" dirty="0"/>
              <a:t>GRACE score (age, heart rate, systolic blood pressure, creatinine, cardiac arrest at admission, elevated cardiac enzymes, </a:t>
            </a:r>
            <a:r>
              <a:rPr lang="en-US" sz="1400" dirty="0" err="1"/>
              <a:t>Killip</a:t>
            </a:r>
            <a:r>
              <a:rPr lang="en-US" sz="1400" dirty="0"/>
              <a:t> class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684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endpoint: Per protocol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843818"/>
              </p:ext>
            </p:extLst>
          </p:nvPr>
        </p:nvGraphicFramePr>
        <p:xfrm>
          <a:off x="228600" y="1752600"/>
          <a:ext cx="87630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981200"/>
                <a:gridCol w="2091267"/>
                <a:gridCol w="892527"/>
                <a:gridCol w="1054806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Usual care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POC-Troponin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p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p </a:t>
                      </a:r>
                      <a:r>
                        <a:rPr lang="en-US" sz="2400" b="1" dirty="0" err="1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adj</a:t>
                      </a:r>
                      <a:r>
                        <a:rPr lang="en-US" sz="24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*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N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294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250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First medical contact to final disposition, hours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9.14 </a:t>
                      </a:r>
                      <a:endParaRPr lang="en-US" sz="2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(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6.69, 11.17)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8.75 </a:t>
                      </a:r>
                      <a:endParaRPr lang="en-US" sz="2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(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6.20, 10.77)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0.050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0.059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mbria"/>
                          <a:cs typeface="Times New Roman"/>
                        </a:rPr>
                        <a:t>Discharged from ED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9.32 </a:t>
                      </a:r>
                      <a:endParaRPr lang="en-US" sz="2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(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7.37, 10.98)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8.87 </a:t>
                      </a:r>
                      <a:endParaRPr lang="en-US" sz="2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(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6.73, 10.57)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mbria"/>
                          <a:cs typeface="Times New Roman"/>
                        </a:rPr>
                        <a:t>0.035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mbria"/>
                          <a:cs typeface="Times New Roman"/>
                        </a:rPr>
                        <a:t>0.034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mbria"/>
                          <a:cs typeface="Times New Roman"/>
                        </a:rPr>
                        <a:t>Admitted to hospital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8.73 </a:t>
                      </a:r>
                      <a:endParaRPr lang="en-US" sz="2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(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5.43, 11.95)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8.17 </a:t>
                      </a:r>
                      <a:endParaRPr lang="en-US" sz="2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(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4.87, 12.25)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mbria"/>
                          <a:cs typeface="Times New Roman"/>
                        </a:rPr>
                        <a:t>0.621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0.535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6211669"/>
            <a:ext cx="7619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72.5% of all patients were discharged home. Adjustment by modified </a:t>
            </a:r>
            <a:r>
              <a:rPr lang="en-US" sz="1400" dirty="0"/>
              <a:t>GRACE score (age, heart rate, systolic blood pressure, creatinine, cardiac arrest at admission, elevated cardiac enzymes, </a:t>
            </a:r>
            <a:r>
              <a:rPr lang="en-US" sz="1400" dirty="0" err="1"/>
              <a:t>Killip</a:t>
            </a:r>
            <a:r>
              <a:rPr lang="en-US" sz="1400" dirty="0"/>
              <a:t> class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7776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endpoints: ITT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590638"/>
              </p:ext>
            </p:extLst>
          </p:nvPr>
        </p:nvGraphicFramePr>
        <p:xfrm>
          <a:off x="228600" y="1752600"/>
          <a:ext cx="86105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1981200"/>
                <a:gridCol w="1981200"/>
                <a:gridCol w="914399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Usual care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POC-Troponin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p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N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296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305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Events within </a:t>
                      </a:r>
                      <a:r>
                        <a:rPr lang="en-US" sz="2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30 days, n (%)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All-cause death 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4 (1.4)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4 (1.3)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0.966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Re-ED </a:t>
                      </a:r>
                      <a:r>
                        <a:rPr lang="en-US" sz="2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visit  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34 (11.6)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43 (14.2)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0.338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Re/initial hospitalization  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18 (6.1)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21 (6.9)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0.690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ED visit or rehospitalization  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47 (16.0)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59 (19.5)</a:t>
                      </a:r>
                      <a:endParaRPr lang="en-CA" sz="24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0.265</a:t>
                      </a:r>
                      <a:endParaRPr lang="en-CA" sz="24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7400" y="6324600"/>
            <a:ext cx="494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 protocol analysis all non-significant differences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57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Adjudicated diagnosis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848796"/>
              </p:ext>
            </p:extLst>
          </p:nvPr>
        </p:nvGraphicFramePr>
        <p:xfrm>
          <a:off x="533400" y="1691641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2895600"/>
                <a:gridCol w="457200"/>
                <a:gridCol w="2057400"/>
                <a:gridCol w="838200"/>
              </a:tblGrid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Adjudicated Diagnosis</a:t>
                      </a:r>
                      <a:endParaRPr lang="en-CA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Sub-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category</a:t>
                      </a:r>
                      <a:endParaRPr lang="en-CA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N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Final diagnosis</a:t>
                      </a:r>
                      <a:endParaRPr lang="en-CA" sz="24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n</a:t>
                      </a:r>
                      <a:endParaRPr lang="en-CA" sz="16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Angina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24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Angina</a:t>
                      </a:r>
                      <a:endParaRPr lang="en-CA" sz="1600" b="1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24</a:t>
                      </a:r>
                      <a:endParaRPr lang="en-CA" sz="1600" b="1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Acute Coronary Syndromes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Unstable angina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30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Acute Coronary 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Syndromes</a:t>
                      </a:r>
                      <a:endParaRPr lang="en-CA" sz="16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112</a:t>
                      </a:r>
                      <a:endParaRPr lang="en-CA" sz="16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NSTEMI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72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STEMI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10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Acute Heart Failure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16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Acute Heart Failure</a:t>
                      </a:r>
                      <a:endParaRPr lang="en-CA" sz="1600" b="1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16</a:t>
                      </a:r>
                      <a:endParaRPr lang="en-CA" sz="16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6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Other Cardiovascular</a:t>
                      </a:r>
                      <a:endParaRPr lang="en-CA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Myocarditis/Pericarditis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2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1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Other</a:t>
                      </a:r>
                      <a:endParaRPr lang="en-CA" sz="16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1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449</a:t>
                      </a:r>
                      <a:endParaRPr lang="en-CA" sz="1600" b="1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Pulmonary embolism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3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Symptomatic aortic stenosis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3</a:t>
                      </a:r>
                      <a:endParaRPr lang="en-CA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Significant arrhythmia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19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Chest pain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NOS</a:t>
                      </a:r>
                      <a:endParaRPr lang="en-CA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289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880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Pulmonary disease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COPD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9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Asthma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1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Acute Respiratory Infection</a:t>
                      </a:r>
                      <a:endParaRPr lang="en-CA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15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Gastrointestinal</a:t>
                      </a:r>
                      <a:endParaRPr lang="en-CA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GERD/PUD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28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Cholecystitis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4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Pancreatitis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2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Colitis 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1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Musculoskeletal</a:t>
                      </a:r>
                      <a:endParaRPr lang="en-CA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Musculoskeletal chest pain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28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Other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16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45</a:t>
                      </a:r>
                      <a:endParaRPr lang="en-CA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rame 1"/>
          <p:cNvSpPr/>
          <p:nvPr/>
        </p:nvSpPr>
        <p:spPr>
          <a:xfrm>
            <a:off x="457200" y="4343400"/>
            <a:ext cx="5486400" cy="304800"/>
          </a:xfrm>
          <a:prstGeom prst="fram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5715000" y="1600200"/>
            <a:ext cx="3124200" cy="2209800"/>
          </a:xfrm>
          <a:prstGeom prst="frame">
            <a:avLst>
              <a:gd name="adj1" fmla="val 4289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42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POC-Troponin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191000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&gt;0.03 </a:t>
            </a:r>
            <a:r>
              <a:rPr lang="en-US" sz="3200" dirty="0" err="1"/>
              <a:t>n</a:t>
            </a:r>
            <a:r>
              <a:rPr lang="en-US" sz="3200" dirty="0" err="1" smtClean="0"/>
              <a:t>g</a:t>
            </a:r>
            <a:r>
              <a:rPr lang="en-US" sz="3200" dirty="0" smtClean="0"/>
              <a:t>/ml in 9.8% </a:t>
            </a:r>
          </a:p>
          <a:p>
            <a:pPr marL="457200" lvl="1" indent="0">
              <a:buNone/>
            </a:pPr>
            <a:r>
              <a:rPr lang="en-US" sz="2800" u="sng" dirty="0" smtClean="0"/>
              <a:t>ACS</a:t>
            </a:r>
            <a:r>
              <a:rPr lang="en-US" sz="2800" dirty="0" smtClean="0"/>
              <a:t>: 22 patients (73.3%) </a:t>
            </a:r>
          </a:p>
          <a:p>
            <a:pPr marL="457200" lvl="1" indent="0">
              <a:buNone/>
            </a:pPr>
            <a:r>
              <a:rPr lang="en-US" sz="2800" u="sng" dirty="0" smtClean="0"/>
              <a:t>AHF</a:t>
            </a:r>
            <a:r>
              <a:rPr lang="en-US" sz="2800" dirty="0" smtClean="0"/>
              <a:t>: 2 patients (6.7%) </a:t>
            </a:r>
          </a:p>
          <a:p>
            <a:pPr marL="457200" lvl="1" indent="0">
              <a:buNone/>
            </a:pPr>
            <a:r>
              <a:rPr lang="en-US" sz="2800" u="sng" dirty="0" smtClean="0"/>
              <a:t>Other</a:t>
            </a:r>
            <a:r>
              <a:rPr lang="en-US" sz="2800" dirty="0" smtClean="0"/>
              <a:t>: 6 patients (20%)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In-hospital Troponin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&gt;</a:t>
            </a:r>
            <a:r>
              <a:rPr lang="en-US" sz="3200" dirty="0" smtClean="0"/>
              <a:t>0.1 </a:t>
            </a:r>
            <a:r>
              <a:rPr lang="en-US" sz="3200" dirty="0" err="1"/>
              <a:t>ng</a:t>
            </a:r>
            <a:r>
              <a:rPr lang="en-US" sz="3200" dirty="0"/>
              <a:t>/ml in </a:t>
            </a:r>
            <a:r>
              <a:rPr lang="en-US" sz="3200" dirty="0" smtClean="0"/>
              <a:t>11.8</a:t>
            </a:r>
            <a:r>
              <a:rPr lang="en-US" sz="3200" dirty="0"/>
              <a:t>% </a:t>
            </a:r>
          </a:p>
          <a:p>
            <a:pPr marL="457200" lvl="1" indent="0">
              <a:buNone/>
            </a:pPr>
            <a:r>
              <a:rPr lang="en-US" sz="2800" u="sng" dirty="0"/>
              <a:t>ACS</a:t>
            </a:r>
            <a:r>
              <a:rPr lang="en-US" sz="2800" dirty="0"/>
              <a:t>: </a:t>
            </a:r>
            <a:r>
              <a:rPr lang="en-US" sz="2800" dirty="0" smtClean="0"/>
              <a:t>55 patients (49%</a:t>
            </a:r>
            <a:r>
              <a:rPr lang="en-US" sz="2800" dirty="0"/>
              <a:t>) </a:t>
            </a:r>
          </a:p>
          <a:p>
            <a:pPr marL="457200" lvl="1" indent="0">
              <a:buNone/>
            </a:pPr>
            <a:r>
              <a:rPr lang="en-US" sz="2800" u="sng" dirty="0"/>
              <a:t>AHF</a:t>
            </a:r>
            <a:r>
              <a:rPr lang="en-US" sz="2800" dirty="0"/>
              <a:t>: </a:t>
            </a:r>
            <a:r>
              <a:rPr lang="en-US" sz="2800" dirty="0" smtClean="0"/>
              <a:t>3 </a:t>
            </a:r>
            <a:r>
              <a:rPr lang="en-US" sz="2800" dirty="0"/>
              <a:t>patients </a:t>
            </a:r>
            <a:r>
              <a:rPr lang="en-US" sz="2800" dirty="0" smtClean="0"/>
              <a:t>(19%</a:t>
            </a:r>
            <a:r>
              <a:rPr lang="en-US" sz="2800" dirty="0"/>
              <a:t>) </a:t>
            </a:r>
          </a:p>
          <a:p>
            <a:pPr marL="457200" lvl="1" indent="0">
              <a:buNone/>
            </a:pPr>
            <a:r>
              <a:rPr lang="en-US" sz="2800" u="sng" dirty="0"/>
              <a:t>Other</a:t>
            </a:r>
            <a:r>
              <a:rPr lang="en-US" sz="2800" dirty="0"/>
              <a:t>: </a:t>
            </a:r>
            <a:r>
              <a:rPr lang="en-US" sz="2800" dirty="0" smtClean="0"/>
              <a:t>13 </a:t>
            </a:r>
            <a:r>
              <a:rPr lang="en-US" sz="2800" dirty="0"/>
              <a:t>patients </a:t>
            </a:r>
            <a:r>
              <a:rPr lang="en-US" sz="2800" dirty="0" smtClean="0"/>
              <a:t>(</a:t>
            </a:r>
            <a:r>
              <a:rPr lang="en-US" sz="2800" dirty="0"/>
              <a:t>3</a:t>
            </a:r>
            <a:r>
              <a:rPr lang="en-US" sz="2800" dirty="0" smtClean="0"/>
              <a:t>%</a:t>
            </a:r>
            <a:r>
              <a:rPr lang="en-US" sz="2800" dirty="0"/>
              <a:t>)</a:t>
            </a:r>
          </a:p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5181600"/>
            <a:ext cx="7924800" cy="15541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0" dirty="0" smtClean="0"/>
              <a:t>Using threshold for POC-troponin &gt;0.03 </a:t>
            </a:r>
            <a:r>
              <a:rPr lang="en-US" sz="2800" b="0" dirty="0" err="1" smtClean="0"/>
              <a:t>ng</a:t>
            </a:r>
            <a:r>
              <a:rPr lang="en-US" sz="2800" b="0" dirty="0" smtClean="0"/>
              <a:t>/ml for ACS, compared to all other groups:</a:t>
            </a:r>
          </a:p>
          <a:p>
            <a:pPr lvl="2"/>
            <a:r>
              <a:rPr lang="en-US" sz="2000" b="0" dirty="0" smtClean="0"/>
              <a:t>Sensitivity 44% and Specificity 96%</a:t>
            </a:r>
          </a:p>
          <a:p>
            <a:pPr lvl="2"/>
            <a:r>
              <a:rPr lang="en-US" sz="2000" b="0" dirty="0" smtClean="0"/>
              <a:t>positive predictive value 73% and negative predictive value 87%</a:t>
            </a:r>
          </a:p>
        </p:txBody>
      </p:sp>
    </p:spTree>
    <p:extLst>
      <p:ext uri="{BB962C8B-B14F-4D97-AF65-F5344CB8AC3E}">
        <p14:creationId xmlns:p14="http://schemas.microsoft.com/office/powerpoint/2010/main" val="55703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Limitations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Broad inclusion criteria assessed by paramedics</a:t>
            </a:r>
          </a:p>
          <a:p>
            <a:pPr lvl="1"/>
            <a:r>
              <a:rPr lang="en-CA" smtClean="0"/>
              <a:t>~70% of patients with chest pain had a final non-cardiac diagnosis for acute presentation</a:t>
            </a:r>
          </a:p>
          <a:p>
            <a:pPr lvl="2"/>
            <a:r>
              <a:rPr lang="en-CA" smtClean="0"/>
              <a:t>68% had CP NYD/NOS</a:t>
            </a:r>
          </a:p>
          <a:p>
            <a:r>
              <a:rPr lang="en-US" smtClean="0"/>
              <a:t>No </a:t>
            </a:r>
            <a:r>
              <a:rPr lang="en-US" dirty="0" smtClean="0"/>
              <a:t>additional intervention e.g. triage based on troponin result</a:t>
            </a:r>
          </a:p>
          <a:p>
            <a:r>
              <a:rPr lang="en-CA" dirty="0" smtClean="0"/>
              <a:t>Troponin assay sensitive and contemporary, but not high-sensitive</a:t>
            </a:r>
            <a:r>
              <a:rPr lang="en-CA" baseline="30000" dirty="0" smtClean="0"/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2800" y="6488668"/>
            <a:ext cx="2421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1</a:t>
            </a:r>
            <a:r>
              <a:rPr lang="en-US" dirty="0" smtClean="0"/>
              <a:t>Apple, </a:t>
            </a:r>
            <a:r>
              <a:rPr lang="en-US" i="1" dirty="0" err="1" smtClean="0"/>
              <a:t>Clin</a:t>
            </a:r>
            <a:r>
              <a:rPr lang="en-US" i="1" dirty="0" smtClean="0"/>
              <a:t> </a:t>
            </a:r>
            <a:r>
              <a:rPr lang="en-US" i="1" dirty="0" err="1" smtClean="0"/>
              <a:t>Chem</a:t>
            </a:r>
            <a:r>
              <a:rPr lang="en-US" i="1" dirty="0" smtClean="0"/>
              <a:t>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72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Summary/Implications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this pragmatic RCT in a broad population with suspected acute CV disease:</a:t>
            </a:r>
          </a:p>
          <a:p>
            <a:pPr lvl="1"/>
            <a:r>
              <a:rPr lang="en-US" dirty="0"/>
              <a:t>POC-troponin in the ambulance shortened time to final disposition in the ED</a:t>
            </a:r>
          </a:p>
          <a:p>
            <a:pPr lvl="1"/>
            <a:r>
              <a:rPr lang="en-US" dirty="0"/>
              <a:t>Majority of patients presenting to ED’s by ambulance with chest pain are low </a:t>
            </a:r>
            <a:r>
              <a:rPr lang="en-US" dirty="0" smtClean="0"/>
              <a:t>risk</a:t>
            </a:r>
          </a:p>
          <a:p>
            <a:r>
              <a:rPr lang="en-US" dirty="0" smtClean="0"/>
              <a:t>POC-troponin testing will evolve in speed/ease/sensitivity</a:t>
            </a:r>
          </a:p>
          <a:p>
            <a:r>
              <a:rPr lang="en-US" dirty="0" smtClean="0"/>
              <a:t>Potential opportunity for</a:t>
            </a:r>
          </a:p>
          <a:p>
            <a:pPr lvl="1"/>
            <a:r>
              <a:rPr lang="en-US" u="sng" dirty="0" smtClean="0"/>
              <a:t>Low-risk population</a:t>
            </a:r>
            <a:r>
              <a:rPr lang="en-US" dirty="0" smtClean="0"/>
              <a:t>: to streamline pre-ED and ED care </a:t>
            </a:r>
          </a:p>
          <a:p>
            <a:pPr lvl="1"/>
            <a:r>
              <a:rPr lang="en-US" u="sng" dirty="0" smtClean="0"/>
              <a:t>High-risk population</a:t>
            </a:r>
            <a:r>
              <a:rPr lang="en-US" dirty="0" smtClean="0"/>
              <a:t>: triage and pre-hospital Rx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48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Accepted, online (soon) @</a:t>
            </a:r>
          </a:p>
          <a:p>
            <a:pPr marL="0" indent="0">
              <a:buNone/>
            </a:pPr>
            <a:r>
              <a:rPr lang="en-US" sz="5400" dirty="0" smtClean="0"/>
              <a:t>Journal of the American Heart Association</a:t>
            </a:r>
            <a:endParaRPr lang="en-US" sz="5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267200"/>
            <a:ext cx="8433786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791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Funding / RWI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JE, RW, PWA online: </a:t>
            </a:r>
            <a:r>
              <a:rPr lang="en-US" dirty="0" smtClean="0">
                <a:hlinkClick r:id="rId2"/>
              </a:rPr>
              <a:t>www.vigour.ualberta.ca</a:t>
            </a:r>
            <a:endParaRPr lang="en-US" dirty="0" smtClean="0"/>
          </a:p>
          <a:p>
            <a:r>
              <a:rPr lang="en-US" dirty="0" smtClean="0"/>
              <a:t>DW and DK are employees of Alberta Health Services</a:t>
            </a:r>
          </a:p>
          <a:p>
            <a:r>
              <a:rPr lang="en-US" dirty="0" smtClean="0"/>
              <a:t>TK is an employee of </a:t>
            </a:r>
            <a:r>
              <a:rPr lang="en-US" dirty="0" err="1" smtClean="0"/>
              <a:t>Alere</a:t>
            </a:r>
            <a:r>
              <a:rPr lang="en-US" dirty="0" smtClean="0"/>
              <a:t> Inc.</a:t>
            </a:r>
          </a:p>
          <a:p>
            <a:endParaRPr lang="en-US" dirty="0" smtClean="0"/>
          </a:p>
          <a:p>
            <a:r>
              <a:rPr lang="en-CA" dirty="0" smtClean="0"/>
              <a:t>Direct PROACT-4 Funding provided by:</a:t>
            </a:r>
          </a:p>
          <a:p>
            <a:endParaRPr lang="en-CA" dirty="0" smtClean="0"/>
          </a:p>
          <a:p>
            <a:r>
              <a:rPr lang="en-CA" dirty="0" smtClean="0"/>
              <a:t>In-kind support received from:</a:t>
            </a:r>
          </a:p>
          <a:p>
            <a:pPr lvl="1"/>
            <a:r>
              <a:rPr lang="en-CA" dirty="0" err="1" smtClean="0"/>
              <a:t>Alere</a:t>
            </a:r>
            <a:r>
              <a:rPr lang="en-CA" dirty="0" smtClean="0"/>
              <a:t> </a:t>
            </a:r>
            <a:r>
              <a:rPr lang="en-CA" dirty="0" err="1" smtClean="0"/>
              <a:t>Inc</a:t>
            </a:r>
            <a:r>
              <a:rPr lang="en-CA" dirty="0" smtClean="0"/>
              <a:t> (training and cartridges)</a:t>
            </a:r>
          </a:p>
          <a:p>
            <a:pPr lvl="1"/>
            <a:r>
              <a:rPr lang="en-CA" dirty="0" smtClean="0"/>
              <a:t>Alberta Health Services</a:t>
            </a:r>
          </a:p>
          <a:p>
            <a:r>
              <a:rPr lang="en-CA" dirty="0" smtClean="0"/>
              <a:t>Establishment funding for PROACT program:</a:t>
            </a:r>
          </a:p>
          <a:p>
            <a:pPr lvl="1"/>
            <a:r>
              <a:rPr lang="en-CA" dirty="0" smtClean="0"/>
              <a:t>Mazankowski Alberta Heart Institute, University Hospital Foundation</a:t>
            </a:r>
            <a:endParaRPr lang="en-US" dirty="0" smtClean="0"/>
          </a:p>
          <a:p>
            <a:r>
              <a:rPr lang="en-US" dirty="0" smtClean="0"/>
              <a:t>Trial Management (CVC): Tracy Temple, RN, Paula Priest, Courtney </a:t>
            </a:r>
            <a:r>
              <a:rPr lang="en-US" dirty="0" err="1" smtClean="0"/>
              <a:t>Gubbels</a:t>
            </a:r>
            <a:endParaRPr lang="en-US" dirty="0" smtClean="0"/>
          </a:p>
          <a:p>
            <a:r>
              <a:rPr lang="en-US" dirty="0" smtClean="0"/>
              <a:t>Statistics (CVC): Gray </a:t>
            </a:r>
            <a:r>
              <a:rPr lang="en-US" dirty="0" err="1" smtClean="0"/>
              <a:t>Zheng</a:t>
            </a:r>
            <a:r>
              <a:rPr lang="en-US" dirty="0" smtClean="0"/>
              <a:t>: Cindy </a:t>
            </a:r>
            <a:r>
              <a:rPr lang="en-US" dirty="0" err="1" smtClean="0"/>
              <a:t>Westerhout</a:t>
            </a:r>
            <a:endParaRPr lang="en-US" dirty="0" smtClean="0"/>
          </a:p>
          <a:p>
            <a:r>
              <a:rPr lang="en-US" b="1" dirty="0">
                <a:solidFill>
                  <a:srgbClr val="000000"/>
                </a:solidFill>
              </a:rPr>
              <a:t>Edmonton </a:t>
            </a:r>
            <a:r>
              <a:rPr lang="en-US" b="1" dirty="0" smtClean="0">
                <a:solidFill>
                  <a:srgbClr val="000000"/>
                </a:solidFill>
              </a:rPr>
              <a:t>Paramedics, </a:t>
            </a:r>
            <a:r>
              <a:rPr lang="en-US" b="1" dirty="0" smtClean="0"/>
              <a:t>Paramedic </a:t>
            </a:r>
            <a:r>
              <a:rPr lang="en-US" b="1" dirty="0"/>
              <a:t>Working </a:t>
            </a:r>
            <a:r>
              <a:rPr lang="en-US" b="1" dirty="0" smtClean="0"/>
              <a:t>groups, </a:t>
            </a:r>
            <a:r>
              <a:rPr lang="en-US" b="1" dirty="0" smtClean="0">
                <a:solidFill>
                  <a:srgbClr val="000000"/>
                </a:solidFill>
              </a:rPr>
              <a:t>Patients</a:t>
            </a:r>
            <a:endParaRPr lang="en-US" b="1" dirty="0">
              <a:solidFill>
                <a:srgbClr val="000000"/>
              </a:solidFill>
            </a:endParaRPr>
          </a:p>
        </p:txBody>
      </p:sp>
      <p:pic>
        <p:nvPicPr>
          <p:cNvPr id="4" name="Picture 3" descr="heart-and-stroke-foundati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861" y="2286000"/>
            <a:ext cx="2813539" cy="1219200"/>
          </a:xfrm>
          <a:prstGeom prst="rect">
            <a:avLst/>
          </a:prstGeom>
        </p:spPr>
      </p:pic>
      <p:pic>
        <p:nvPicPr>
          <p:cNvPr id="6" name="Picture 5" descr="MAHI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6079560"/>
            <a:ext cx="2977779" cy="778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photo845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5600" y="6056448"/>
            <a:ext cx="1362965" cy="79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16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Background: Acute CV Disease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Patients with chest pain account for a major proportion of assessments in the emergency department (ED):</a:t>
            </a:r>
          </a:p>
          <a:p>
            <a:pPr lvl="2"/>
            <a:r>
              <a:rPr lang="en-US" dirty="0" smtClean="0"/>
              <a:t>Many present via ambulance</a:t>
            </a:r>
          </a:p>
          <a:p>
            <a:pPr lvl="2"/>
            <a:r>
              <a:rPr lang="en-US" dirty="0" smtClean="0"/>
              <a:t>++ investigations/$ to 'rule out’ acute CV disease</a:t>
            </a:r>
          </a:p>
          <a:p>
            <a:pPr lvl="2"/>
            <a:r>
              <a:rPr lang="en-US" dirty="0" smtClean="0"/>
              <a:t>Most have a non-cardiac cause for their CP</a:t>
            </a:r>
          </a:p>
          <a:p>
            <a:pPr lvl="2"/>
            <a:r>
              <a:rPr lang="en-US" dirty="0" smtClean="0"/>
              <a:t>5.5 million ED visits for CP annually in US</a:t>
            </a:r>
            <a:r>
              <a:rPr lang="en-CA" baseline="30000" dirty="0" smtClean="0"/>
              <a:t>12</a:t>
            </a:r>
          </a:p>
          <a:p>
            <a:r>
              <a:rPr lang="en-US" dirty="0"/>
              <a:t>Troponin is standard biomarker for assessing </a:t>
            </a:r>
            <a:r>
              <a:rPr lang="en-US" dirty="0" smtClean="0"/>
              <a:t>chest pain</a:t>
            </a:r>
            <a:r>
              <a:rPr lang="en-US" baseline="30000" dirty="0"/>
              <a:t>3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Cohort studies:</a:t>
            </a:r>
          </a:p>
          <a:p>
            <a:pPr lvl="2"/>
            <a:r>
              <a:rPr lang="en-US" dirty="0"/>
              <a:t>ER with </a:t>
            </a:r>
            <a:r>
              <a:rPr lang="en-US" dirty="0" err="1"/>
              <a:t>hs</a:t>
            </a:r>
            <a:r>
              <a:rPr lang="en-US" dirty="0"/>
              <a:t>-troponin NPV 99</a:t>
            </a:r>
            <a:r>
              <a:rPr lang="en-US" dirty="0" smtClean="0"/>
              <a:t>%</a:t>
            </a: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Pre-hospital w/ troponin NPV ~100</a:t>
            </a:r>
            <a:r>
              <a:rPr lang="en-US" dirty="0" smtClean="0"/>
              <a:t>%</a:t>
            </a:r>
            <a:r>
              <a:rPr lang="en-US" baseline="30000" dirty="0" smtClean="0"/>
              <a:t>567</a:t>
            </a:r>
            <a:endParaRPr lang="en-US" baseline="30000" dirty="0"/>
          </a:p>
          <a:p>
            <a:pPr lvl="1"/>
            <a:r>
              <a:rPr lang="en-US" dirty="0" smtClean="0"/>
              <a:t>RCT of pre-hospital point-of-care (POC) troponin testing (PROACT-3) </a:t>
            </a:r>
            <a:r>
              <a:rPr lang="en-US" dirty="0" smtClean="0">
                <a:solidFill>
                  <a:srgbClr val="000000"/>
                </a:solidFill>
              </a:rPr>
              <a:t>did not show a difference in the primary outcome</a:t>
            </a:r>
            <a:r>
              <a:rPr lang="en-US" baseline="30000" dirty="0">
                <a:solidFill>
                  <a:srgbClr val="000000"/>
                </a:solidFill>
              </a:rPr>
              <a:t>8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6396335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aseline="30000" dirty="0" smtClean="0"/>
              <a:t>1</a:t>
            </a:r>
            <a:r>
              <a:rPr lang="en-CA" sz="1200" dirty="0" smtClean="0"/>
              <a:t>Kaul, CMAJ, 2007 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Bhuiya,  </a:t>
            </a:r>
            <a:r>
              <a:rPr lang="en-US" sz="1200" i="1" dirty="0"/>
              <a:t>NCHS Data Brief</a:t>
            </a:r>
            <a:r>
              <a:rPr lang="en-US" sz="1200" dirty="0"/>
              <a:t>. </a:t>
            </a:r>
            <a:r>
              <a:rPr lang="en-US" sz="1200" dirty="0" smtClean="0"/>
              <a:t>2010 </a:t>
            </a:r>
            <a:r>
              <a:rPr lang="en-CA" sz="1200" baseline="30000" dirty="0" smtClean="0"/>
              <a:t>3</a:t>
            </a:r>
            <a:r>
              <a:rPr lang="en-CA" sz="1200" dirty="0" smtClean="0"/>
              <a:t>Thygesen </a:t>
            </a:r>
            <a:r>
              <a:rPr lang="en-CA" sz="1200" i="1" dirty="0"/>
              <a:t>EHJ</a:t>
            </a:r>
            <a:r>
              <a:rPr lang="en-CA" sz="1200" dirty="0"/>
              <a:t> 2012, 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Neumann</a:t>
            </a:r>
            <a:r>
              <a:rPr lang="en-US" sz="1200" dirty="0"/>
              <a:t>, ESC 2015, </a:t>
            </a:r>
            <a:r>
              <a:rPr lang="en-US" sz="1200" baseline="30000" dirty="0" smtClean="0"/>
              <a:t>5</a:t>
            </a:r>
            <a:r>
              <a:rPr lang="en-US" sz="1200" dirty="0" smtClean="0"/>
              <a:t>Sørensen </a:t>
            </a:r>
            <a:r>
              <a:rPr lang="en-US" sz="1200" i="1" dirty="0"/>
              <a:t>Am J </a:t>
            </a:r>
            <a:r>
              <a:rPr lang="en-US" sz="1200" i="1" dirty="0" err="1"/>
              <a:t>Cardiol</a:t>
            </a:r>
            <a:r>
              <a:rPr lang="en-US" sz="1200" i="1" dirty="0"/>
              <a:t> </a:t>
            </a:r>
            <a:r>
              <a:rPr lang="en-US" sz="1200" dirty="0"/>
              <a:t>2011, </a:t>
            </a:r>
            <a:r>
              <a:rPr lang="en-US" sz="1200" baseline="30000" dirty="0" smtClean="0"/>
              <a:t>6</a:t>
            </a:r>
            <a:r>
              <a:rPr lang="en-US" sz="1200" dirty="0" smtClean="0"/>
              <a:t>Roth </a:t>
            </a:r>
            <a:r>
              <a:rPr lang="en-US" sz="1200" i="1" dirty="0"/>
              <a:t>Am J</a:t>
            </a:r>
            <a:r>
              <a:rPr lang="en-US" sz="1200" dirty="0"/>
              <a:t> </a:t>
            </a:r>
            <a:r>
              <a:rPr lang="en-US" sz="1200" i="1" dirty="0" err="1"/>
              <a:t>Cardiol</a:t>
            </a:r>
            <a:r>
              <a:rPr lang="en-US" sz="1200" dirty="0"/>
              <a:t> 2001, </a:t>
            </a:r>
            <a:r>
              <a:rPr lang="en-US" sz="1200" baseline="30000" dirty="0" smtClean="0"/>
              <a:t>7</a:t>
            </a:r>
            <a:r>
              <a:rPr lang="en-US" sz="1200" dirty="0" smtClean="0"/>
              <a:t>Leshem</a:t>
            </a:r>
            <a:r>
              <a:rPr lang="en-US" sz="1200" dirty="0"/>
              <a:t>-Rubinow </a:t>
            </a:r>
            <a:r>
              <a:rPr lang="en-US" sz="1200" i="1" dirty="0"/>
              <a:t>Arch Intern Med </a:t>
            </a:r>
            <a:r>
              <a:rPr lang="en-US" sz="1200" dirty="0"/>
              <a:t>2011, </a:t>
            </a:r>
            <a:r>
              <a:rPr lang="en-US" sz="1200" baseline="30000" dirty="0" smtClean="0"/>
              <a:t>8</a:t>
            </a:r>
            <a:r>
              <a:rPr lang="en-US" sz="1200" dirty="0" smtClean="0"/>
              <a:t>Ezekowitz</a:t>
            </a:r>
            <a:r>
              <a:rPr lang="en-US" sz="1200" dirty="0"/>
              <a:t>, </a:t>
            </a:r>
            <a:r>
              <a:rPr lang="en-US" sz="1200" i="1" dirty="0"/>
              <a:t>CJC</a:t>
            </a:r>
            <a:r>
              <a:rPr lang="en-US" sz="1200" dirty="0"/>
              <a:t> </a:t>
            </a:r>
            <a:r>
              <a:rPr lang="en-US" sz="1200" dirty="0" smtClean="0"/>
              <a:t>2014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5640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 patients with chest pain presenting via ambulance, does measurement of POC-Troponin in the ambulance:</a:t>
            </a:r>
          </a:p>
          <a:p>
            <a:pPr marL="0" indent="0">
              <a:buNone/>
            </a:pPr>
            <a:r>
              <a:rPr lang="en-US" b="1" u="sng" dirty="0"/>
              <a:t>Primary</a:t>
            </a:r>
          </a:p>
          <a:p>
            <a:pPr marL="0" indent="0">
              <a:buNone/>
            </a:pPr>
            <a:r>
              <a:rPr lang="en-US" dirty="0" smtClean="0"/>
              <a:t>facilitate a shorter time from first medical contact to final patient disposition in the ED?</a:t>
            </a:r>
          </a:p>
          <a:p>
            <a:pPr marL="0" lv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Secondary</a:t>
            </a:r>
          </a:p>
          <a:p>
            <a:pPr marL="0" lvl="0" indent="0">
              <a:buNone/>
            </a:pPr>
            <a:r>
              <a:rPr lang="en-US" dirty="0"/>
              <a:t>a</a:t>
            </a:r>
            <a:r>
              <a:rPr lang="en-US" dirty="0" smtClean="0"/>
              <a:t> reduction in 30-day clinical events?  </a:t>
            </a:r>
          </a:p>
        </p:txBody>
      </p:sp>
    </p:spTree>
    <p:extLst>
      <p:ext uri="{BB962C8B-B14F-4D97-AF65-F5344CB8AC3E}">
        <p14:creationId xmlns:p14="http://schemas.microsoft.com/office/powerpoint/2010/main" val="57803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133600" y="1219200"/>
            <a:ext cx="70104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33400"/>
            <a:ext cx="2438400" cy="2209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66800" y="0"/>
            <a:ext cx="6629400" cy="944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Trial Design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457200" y="2413000"/>
            <a:ext cx="1828801" cy="120032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 smtClean="0">
                <a:latin typeface="+mn-lt"/>
              </a:rPr>
              <a:t>Arrival on scene; Standard Care;</a:t>
            </a:r>
          </a:p>
          <a:p>
            <a:pPr algn="ctr"/>
            <a:r>
              <a:rPr lang="en-US" b="1" dirty="0" smtClean="0">
                <a:latin typeface="+mn-lt"/>
              </a:rPr>
              <a:t> In/Exclusion;</a:t>
            </a:r>
          </a:p>
          <a:p>
            <a:pPr algn="ctr"/>
            <a:r>
              <a:rPr lang="en-US" b="1" dirty="0" smtClean="0">
                <a:latin typeface="+mn-lt"/>
              </a:rPr>
              <a:t>Verbal Consent</a:t>
            </a:r>
          </a:p>
        </p:txBody>
      </p:sp>
      <p:sp useBgFill="1">
        <p:nvSpPr>
          <p:cNvPr id="47112" name="Text Box 12"/>
          <p:cNvSpPr txBox="1">
            <a:spLocks noChangeArrowheads="1"/>
          </p:cNvSpPr>
          <p:nvPr/>
        </p:nvSpPr>
        <p:spPr bwMode="auto">
          <a:xfrm>
            <a:off x="4910138" y="3054350"/>
            <a:ext cx="1322397" cy="830997"/>
          </a:xfrm>
          <a:prstGeom prst="rect">
            <a:avLst/>
          </a:prstGeom>
          <a:ln w="1905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>
                <a:latin typeface="+mn-lt"/>
              </a:rPr>
              <a:t>POC relayed to ER staff</a:t>
            </a:r>
            <a:endParaRPr lang="en-US" sz="1600" b="1" dirty="0">
              <a:latin typeface="+mn-lt"/>
            </a:endParaRPr>
          </a:p>
        </p:txBody>
      </p:sp>
      <p:cxnSp>
        <p:nvCxnSpPr>
          <p:cNvPr id="47113" name="AutoShape 14"/>
          <p:cNvCxnSpPr>
            <a:cxnSpLocks noChangeShapeType="1"/>
          </p:cNvCxnSpPr>
          <p:nvPr/>
        </p:nvCxnSpPr>
        <p:spPr bwMode="auto">
          <a:xfrm flipV="1">
            <a:off x="2362200" y="1790700"/>
            <a:ext cx="6032500" cy="1076325"/>
          </a:xfrm>
          <a:prstGeom prst="bentConnector3">
            <a:avLst>
              <a:gd name="adj1" fmla="val 11653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</p:cxnSp>
      <p:cxnSp>
        <p:nvCxnSpPr>
          <p:cNvPr id="47114" name="AutoShape 14"/>
          <p:cNvCxnSpPr>
            <a:cxnSpLocks noChangeShapeType="1"/>
          </p:cNvCxnSpPr>
          <p:nvPr/>
        </p:nvCxnSpPr>
        <p:spPr bwMode="auto">
          <a:xfrm>
            <a:off x="2362200" y="2871788"/>
            <a:ext cx="6078537" cy="1019175"/>
          </a:xfrm>
          <a:prstGeom prst="bentConnector3">
            <a:avLst>
              <a:gd name="adj1" fmla="val 11523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</p:cxn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089263" y="3924300"/>
            <a:ext cx="1714512" cy="646331"/>
          </a:xfrm>
          <a:prstGeom prst="rect">
            <a:avLst/>
          </a:prstGeom>
          <a:noFill/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b="1" dirty="0" smtClean="0">
                <a:latin typeface="+mn-lt"/>
              </a:rPr>
              <a:t>POC-Troponin in ambulance</a:t>
            </a:r>
            <a:endParaRPr lang="en-US" sz="1800" b="1" dirty="0">
              <a:latin typeface="+mn-lt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076153" y="1359456"/>
            <a:ext cx="1714512" cy="36933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b="1" dirty="0" smtClean="0">
                <a:latin typeface="+mn-lt"/>
              </a:rPr>
              <a:t>Usual Care</a:t>
            </a:r>
          </a:p>
        </p:txBody>
      </p:sp>
      <p:grpSp>
        <p:nvGrpSpPr>
          <p:cNvPr id="2" name="Group 21"/>
          <p:cNvGrpSpPr/>
          <p:nvPr/>
        </p:nvGrpSpPr>
        <p:grpSpPr>
          <a:xfrm>
            <a:off x="2722267" y="2581122"/>
            <a:ext cx="597287" cy="572155"/>
            <a:chOff x="1528278" y="613023"/>
            <a:chExt cx="597287" cy="572155"/>
          </a:xfrm>
          <a:solidFill>
            <a:schemeClr val="accent1"/>
          </a:solidFill>
        </p:grpSpPr>
        <p:sp>
          <p:nvSpPr>
            <p:cNvPr id="23" name="Oval 22"/>
            <p:cNvSpPr/>
            <p:nvPr/>
          </p:nvSpPr>
          <p:spPr>
            <a:xfrm>
              <a:off x="1528278" y="613023"/>
              <a:ext cx="597287" cy="572155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52681" y="660464"/>
              <a:ext cx="357941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latin typeface="+mn-lt"/>
                </a:rPr>
                <a:t>R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57237" y="533400"/>
            <a:ext cx="1211014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CA" b="1" dirty="0" smtClean="0"/>
              <a:t>9-1-1 Call</a:t>
            </a:r>
            <a:endParaRPr lang="en-CA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47699" y="1409700"/>
            <a:ext cx="1409701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CA" b="1" dirty="0" smtClean="0">
                <a:latin typeface="+mn-lt"/>
              </a:rPr>
              <a:t>Ambulance</a:t>
            </a:r>
            <a:endParaRPr lang="en-CA" b="1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60737" y="2654300"/>
            <a:ext cx="15748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latin typeface="+mn-lt"/>
              </a:rPr>
              <a:t>Ambulance</a:t>
            </a:r>
            <a:endParaRPr lang="en-CA" b="1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35537" y="2654300"/>
            <a:ext cx="260826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latin typeface="+mn-lt"/>
              </a:rPr>
              <a:t>ER</a:t>
            </a:r>
            <a:endParaRPr lang="en-CA" b="1" dirty="0">
              <a:latin typeface="+mn-lt"/>
            </a:endParaRPr>
          </a:p>
        </p:txBody>
      </p:sp>
      <p:cxnSp>
        <p:nvCxnSpPr>
          <p:cNvPr id="32" name="Straight Arrow Connector 31"/>
          <p:cNvCxnSpPr>
            <a:stCxn id="19" idx="2"/>
            <a:endCxn id="20" idx="0"/>
          </p:cNvCxnSpPr>
          <p:nvPr/>
        </p:nvCxnSpPr>
        <p:spPr>
          <a:xfrm flipH="1">
            <a:off x="1352550" y="902732"/>
            <a:ext cx="10194" cy="506968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0" idx="2"/>
            <a:endCxn id="47107" idx="0"/>
          </p:cNvCxnSpPr>
          <p:nvPr/>
        </p:nvCxnSpPr>
        <p:spPr>
          <a:xfrm>
            <a:off x="1352550" y="1779032"/>
            <a:ext cx="19051" cy="633968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57200" y="838200"/>
            <a:ext cx="7772400" cy="4800600"/>
            <a:chOff x="457200" y="1676400"/>
            <a:chExt cx="7772400" cy="4800600"/>
          </a:xfrm>
        </p:grpSpPr>
        <p:sp>
          <p:nvSpPr>
            <p:cNvPr id="47108" name="Text Box 5"/>
            <p:cNvSpPr txBox="1">
              <a:spLocks noChangeArrowheads="1"/>
            </p:cNvSpPr>
            <p:nvPr/>
          </p:nvSpPr>
          <p:spPr bwMode="auto">
            <a:xfrm>
              <a:off x="3364185" y="5830669"/>
              <a:ext cx="1984776" cy="646331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dirty="0">
                  <a:solidFill>
                    <a:srgbClr val="000000"/>
                  </a:solidFill>
                  <a:latin typeface="+mn-lt"/>
                </a:rPr>
                <a:t>Primary </a:t>
              </a:r>
              <a:r>
                <a:rPr lang="en-US" b="1" dirty="0" smtClean="0">
                  <a:solidFill>
                    <a:srgbClr val="000000"/>
                  </a:solidFill>
                  <a:latin typeface="+mn-lt"/>
                </a:rPr>
                <a:t>outcome:</a:t>
              </a:r>
            </a:p>
            <a:p>
              <a:pPr algn="ctr"/>
              <a:r>
                <a:rPr lang="en-US" b="1" dirty="0" smtClean="0">
                  <a:solidFill>
                    <a:srgbClr val="000000"/>
                  </a:solidFill>
                  <a:latin typeface="+mn-lt"/>
                </a:rPr>
                <a:t>time to disposition</a:t>
              </a:r>
              <a:endParaRPr lang="en-US" b="1" dirty="0">
                <a:solidFill>
                  <a:srgbClr val="000000"/>
                </a:solidFill>
                <a:latin typeface="+mn-lt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7540451" y="1676400"/>
              <a:ext cx="3349" cy="384946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57200" y="4267200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57200" y="5525869"/>
              <a:ext cx="1752600" cy="646331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 smtClean="0">
                  <a:solidFill>
                    <a:srgbClr val="000000"/>
                  </a:solidFill>
                  <a:latin typeface="Calibri"/>
                  <a:cs typeface="Calibri"/>
                </a:rPr>
                <a:t>First medical contact</a:t>
              </a:r>
              <a:endParaRPr lang="en-CA" b="1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92577" y="5525869"/>
              <a:ext cx="1337023" cy="646331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 smtClean="0">
                  <a:solidFill>
                    <a:srgbClr val="000000"/>
                  </a:solidFill>
                  <a:latin typeface="Calibri"/>
                  <a:cs typeface="Calibri"/>
                </a:rPr>
                <a:t>Patient disposition</a:t>
              </a:r>
              <a:endParaRPr lang="en-CA" b="1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cxnSp>
          <p:nvCxnSpPr>
            <p:cNvPr id="7" name="Straight Arrow Connector 6"/>
            <p:cNvCxnSpPr>
              <a:stCxn id="26" idx="3"/>
              <a:endCxn id="28" idx="1"/>
            </p:cNvCxnSpPr>
            <p:nvPr/>
          </p:nvCxnSpPr>
          <p:spPr>
            <a:xfrm>
              <a:off x="2209800" y="5849035"/>
              <a:ext cx="4682777" cy="0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6727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 animBg="1"/>
      <p:bldP spid="14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Methods: Patients / Sample Size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Inclusion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Patients activating pre-hospital EMS </a:t>
            </a:r>
          </a:p>
          <a:p>
            <a:r>
              <a:rPr lang="en-US" dirty="0" smtClean="0"/>
              <a:t>Symptoms of acute chest discomfort for which acute CV disease is deemed to be the most probable diagnosis by EMS personnel</a:t>
            </a:r>
          </a:p>
          <a:p>
            <a:r>
              <a:rPr lang="en-US" dirty="0" smtClean="0"/>
              <a:t>Age &gt; 30 years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Exclusion criteria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Patients </a:t>
            </a:r>
            <a:r>
              <a:rPr lang="en-US" dirty="0"/>
              <a:t>with STEMI on </a:t>
            </a:r>
            <a:r>
              <a:rPr lang="en-US" dirty="0" smtClean="0"/>
              <a:t>ECG</a:t>
            </a:r>
            <a:endParaRPr lang="en-US" dirty="0"/>
          </a:p>
          <a:p>
            <a:r>
              <a:rPr lang="en-US" dirty="0"/>
              <a:t>Cardiac arrest</a:t>
            </a:r>
          </a:p>
          <a:p>
            <a:r>
              <a:rPr lang="en-US" dirty="0"/>
              <a:t>Patients with a diagnosis that is compatible with another disease e.g. trauma, asthma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752600"/>
            <a:ext cx="784860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PROACT-3: FMC-FD median 8.8 </a:t>
            </a:r>
            <a:r>
              <a:rPr lang="en-US" sz="2800" dirty="0" err="1" smtClean="0"/>
              <a:t>hrs</a:t>
            </a:r>
            <a:r>
              <a:rPr lang="en-US" sz="2800" dirty="0" smtClean="0"/>
              <a:t> (6.2-10.6 </a:t>
            </a:r>
            <a:r>
              <a:rPr lang="en-US" sz="2800" dirty="0" err="1" smtClean="0"/>
              <a:t>hrs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Assumed</a:t>
            </a:r>
            <a:r>
              <a:rPr lang="en-US" sz="2800" dirty="0"/>
              <a:t>:</a:t>
            </a:r>
          </a:p>
          <a:p>
            <a:pPr lvl="1"/>
            <a:r>
              <a:rPr lang="en-US" sz="2800" dirty="0"/>
              <a:t>90% power, two-sided alpha = 0.05</a:t>
            </a:r>
          </a:p>
          <a:p>
            <a:pPr lvl="1"/>
            <a:r>
              <a:rPr lang="en-US" sz="2800" dirty="0"/>
              <a:t>120 minutes (25% relative) reduction</a:t>
            </a:r>
          </a:p>
          <a:p>
            <a:pPr lvl="1"/>
            <a:r>
              <a:rPr lang="en-US" sz="2800" dirty="0"/>
              <a:t>283 patients per arm</a:t>
            </a:r>
          </a:p>
          <a:p>
            <a:pPr lvl="1"/>
            <a:r>
              <a:rPr lang="en-US" sz="2800" dirty="0"/>
              <a:t>10% device or sample failure, missing data, or protocol deviation </a:t>
            </a:r>
          </a:p>
          <a:p>
            <a:r>
              <a:rPr lang="en-US" sz="2800" b="1" dirty="0"/>
              <a:t>Total of 600 patients (300 patients per arm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3768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 build="p"/>
      <p:bldP spid="7" grpId="0" build="p"/>
      <p:bldP spid="8" grpId="0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Methods: Troponin &amp; Ambulances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4525963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POC device (</a:t>
            </a:r>
            <a:r>
              <a:rPr lang="en-CA" dirty="0" err="1" smtClean="0"/>
              <a:t>Alere</a:t>
            </a:r>
            <a:r>
              <a:rPr lang="en-CA" dirty="0" smtClean="0"/>
              <a:t> </a:t>
            </a:r>
            <a:r>
              <a:rPr lang="en-CA" dirty="0" err="1" smtClean="0"/>
              <a:t>Inc</a:t>
            </a:r>
            <a:r>
              <a:rPr lang="en-CA" dirty="0" smtClean="0"/>
              <a:t>, San Diego)</a:t>
            </a:r>
          </a:p>
          <a:p>
            <a:pPr lvl="1"/>
            <a:r>
              <a:rPr lang="en-US" dirty="0" smtClean="0"/>
              <a:t>Cardio2 Troponin I</a:t>
            </a:r>
          </a:p>
          <a:p>
            <a:pPr lvl="3"/>
            <a:r>
              <a:rPr lang="en-US" dirty="0" smtClean="0"/>
              <a:t>analytical sensitivity =  0.01 </a:t>
            </a:r>
            <a:r>
              <a:rPr lang="en-US" dirty="0" err="1" smtClean="0"/>
              <a:t>ng</a:t>
            </a:r>
            <a:r>
              <a:rPr lang="en-US" dirty="0" smtClean="0"/>
              <a:t>/mL </a:t>
            </a:r>
          </a:p>
          <a:p>
            <a:pPr lvl="3"/>
            <a:r>
              <a:rPr lang="en-US" dirty="0" smtClean="0"/>
              <a:t>99th %</a:t>
            </a:r>
            <a:r>
              <a:rPr lang="en-US" dirty="0" err="1" smtClean="0"/>
              <a:t>ile</a:t>
            </a:r>
            <a:r>
              <a:rPr lang="en-US" dirty="0" smtClean="0"/>
              <a:t> = 0.02 </a:t>
            </a:r>
            <a:r>
              <a:rPr lang="en-US" dirty="0" err="1" smtClean="0"/>
              <a:t>ng</a:t>
            </a:r>
            <a:r>
              <a:rPr lang="en-US" dirty="0" smtClean="0"/>
              <a:t>/mL </a:t>
            </a:r>
            <a:endParaRPr lang="en-CA" dirty="0" smtClean="0"/>
          </a:p>
          <a:p>
            <a:pPr lvl="2"/>
            <a:r>
              <a:rPr lang="en-US" dirty="0" smtClean="0"/>
              <a:t>assay &amp; device Health Canada approved </a:t>
            </a:r>
          </a:p>
          <a:p>
            <a:pPr lvl="1"/>
            <a:r>
              <a:rPr lang="en-US" dirty="0" smtClean="0"/>
              <a:t>result within ~15-18 minutes</a:t>
            </a:r>
          </a:p>
          <a:p>
            <a:pPr lvl="1"/>
            <a:r>
              <a:rPr lang="en-US" dirty="0" smtClean="0"/>
              <a:t>Installed on ~25 ambulances</a:t>
            </a:r>
          </a:p>
          <a:p>
            <a:pPr>
              <a:buFont typeface="Arial"/>
              <a:buChar char="•"/>
            </a:pPr>
            <a:r>
              <a:rPr lang="en-US" sz="2400" u="sng" dirty="0" smtClean="0"/>
              <a:t>Edmonton</a:t>
            </a:r>
            <a:r>
              <a:rPr lang="en-US" sz="2400" dirty="0" smtClean="0"/>
              <a:t>: 3600 km</a:t>
            </a:r>
            <a:r>
              <a:rPr lang="en-US" sz="2400" baseline="30000" dirty="0" smtClean="0"/>
              <a:t>2,</a:t>
            </a:r>
            <a:r>
              <a:rPr lang="en-US" sz="2400" dirty="0" smtClean="0"/>
              <a:t> 1.1m people, </a:t>
            </a:r>
            <a:r>
              <a:rPr lang="en-US" sz="2400" dirty="0" smtClean="0">
                <a:solidFill>
                  <a:srgbClr val="000000"/>
                </a:solidFill>
              </a:rPr>
              <a:t>5 </a:t>
            </a:r>
            <a:r>
              <a:rPr lang="en-US" sz="2400" dirty="0">
                <a:solidFill>
                  <a:srgbClr val="000000"/>
                </a:solidFill>
              </a:rPr>
              <a:t>hospitals (2 PCI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/>
          </a:p>
          <a:p>
            <a:r>
              <a:rPr lang="en-US" sz="2400" u="sng" dirty="0"/>
              <a:t>EMS System</a:t>
            </a:r>
            <a:r>
              <a:rPr lang="en-US" sz="2400" u="sng" dirty="0" smtClean="0"/>
              <a:t>:</a:t>
            </a:r>
            <a:r>
              <a:rPr lang="en-US" sz="2400" dirty="0" smtClean="0"/>
              <a:t> &gt;</a:t>
            </a:r>
            <a:r>
              <a:rPr lang="en-US" sz="2400" dirty="0"/>
              <a:t>300 </a:t>
            </a:r>
            <a:r>
              <a:rPr lang="en-US" sz="2400" dirty="0" smtClean="0"/>
              <a:t>paramedics, 88 ambulances, ~</a:t>
            </a:r>
            <a:r>
              <a:rPr lang="en-US" sz="2400" dirty="0"/>
              <a:t>4000 calls/</a:t>
            </a:r>
            <a:r>
              <a:rPr lang="en-US" sz="2400" dirty="0" err="1"/>
              <a:t>yr</a:t>
            </a:r>
            <a:r>
              <a:rPr lang="en-US" sz="2400" dirty="0"/>
              <a:t> for CP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 descr="Meter in Ambulance 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2"/>
          <a:stretch/>
        </p:blipFill>
        <p:spPr>
          <a:xfrm>
            <a:off x="6746646" y="4365104"/>
            <a:ext cx="2321154" cy="2385101"/>
          </a:xfrm>
          <a:prstGeom prst="rect">
            <a:avLst/>
          </a:prstGeom>
        </p:spPr>
      </p:pic>
      <p:pic>
        <p:nvPicPr>
          <p:cNvPr id="7" name="Picture 6" descr="Meter in hard cas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700808"/>
            <a:ext cx="2301720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44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143000"/>
            <a:ext cx="9144000" cy="5334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374221" y="423905"/>
            <a:ext cx="22517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Assessed </a:t>
            </a:r>
            <a:r>
              <a:rPr lang="en-US" smtClean="0"/>
              <a:t>for eligibility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434607" y="1456558"/>
            <a:ext cx="212893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Randomized (n=601)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2920600"/>
            <a:ext cx="44958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Allocated to POC-Troponin (n=305)</a:t>
            </a:r>
          </a:p>
          <a:p>
            <a:pPr marL="285750" indent="-285750">
              <a:buFont typeface="Arial"/>
              <a:buChar char="•"/>
            </a:pPr>
            <a:r>
              <a:rPr lang="en-CA" dirty="0" smtClean="0"/>
              <a:t>Received POC-Troponin testing </a:t>
            </a:r>
            <a:r>
              <a:rPr lang="en-CA" dirty="0"/>
              <a:t>(n</a:t>
            </a:r>
            <a:r>
              <a:rPr lang="en-CA" dirty="0" smtClean="0"/>
              <a:t>=250)</a:t>
            </a:r>
          </a:p>
          <a:p>
            <a:pPr marL="285750" indent="-285750">
              <a:buFont typeface="Arial"/>
              <a:buChar char="•"/>
            </a:pPr>
            <a:r>
              <a:rPr lang="en-CA" dirty="0" smtClean="0"/>
              <a:t>Did not </a:t>
            </a:r>
            <a:r>
              <a:rPr lang="en-CA" dirty="0" err="1" smtClean="0"/>
              <a:t>rec’v</a:t>
            </a:r>
            <a:r>
              <a:rPr lang="en-CA" dirty="0" smtClean="0"/>
              <a:t> POC-Troponin testing (</a:t>
            </a:r>
            <a:r>
              <a:rPr lang="en-CA" dirty="0"/>
              <a:t>n= </a:t>
            </a:r>
            <a:r>
              <a:rPr lang="en-CA" dirty="0" smtClean="0"/>
              <a:t>55)</a:t>
            </a:r>
            <a:r>
              <a:rPr lang="en-CA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0536" y="2920600"/>
            <a:ext cx="391645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Allocated to Usual Care (n=296)</a:t>
            </a:r>
          </a:p>
          <a:p>
            <a:pPr marL="285750" indent="-285750">
              <a:buFont typeface="Arial"/>
              <a:buChar char="•"/>
            </a:pPr>
            <a:r>
              <a:rPr lang="en-CA" dirty="0" smtClean="0"/>
              <a:t>Received POC-Troponin testing (n=2)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8706" y="4630290"/>
            <a:ext cx="25801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Loss to follow-up (n=0)</a:t>
            </a:r>
          </a:p>
          <a:p>
            <a:r>
              <a:rPr lang="en-US" dirty="0" smtClean="0"/>
              <a:t>Withdrew consent* (n=2)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4648200"/>
            <a:ext cx="26563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Loss to follow-up (n=0)</a:t>
            </a:r>
          </a:p>
          <a:p>
            <a:r>
              <a:rPr lang="en-US" dirty="0" smtClean="0"/>
              <a:t>Withdrew consent* (n=2)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3134" y="5955397"/>
            <a:ext cx="29112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 smtClean="0"/>
              <a:t>ITT Analysis (</a:t>
            </a:r>
            <a:r>
              <a:rPr lang="en-CA" dirty="0"/>
              <a:t>n</a:t>
            </a:r>
            <a:r>
              <a:rPr lang="en-CA" dirty="0" smtClean="0"/>
              <a:t>=296)</a:t>
            </a: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Per protocol analysis (n=294)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5955397"/>
            <a:ext cx="29874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ITT Analysis (</a:t>
            </a:r>
            <a:r>
              <a:rPr lang="en-CA" dirty="0"/>
              <a:t>n</a:t>
            </a:r>
            <a:r>
              <a:rPr lang="en-CA" dirty="0" smtClean="0"/>
              <a:t>=305)</a:t>
            </a: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Per protocol analysis (n=250)</a:t>
            </a:r>
            <a:endParaRPr lang="en-CA" dirty="0"/>
          </a:p>
        </p:txBody>
      </p:sp>
      <p:cxnSp>
        <p:nvCxnSpPr>
          <p:cNvPr id="11" name="Straight Arrow Connector 10"/>
          <p:cNvCxnSpPr>
            <a:stCxn id="2" idx="2"/>
            <a:endCxn id="3" idx="0"/>
          </p:cNvCxnSpPr>
          <p:nvPr/>
        </p:nvCxnSpPr>
        <p:spPr>
          <a:xfrm flipH="1">
            <a:off x="4499074" y="793237"/>
            <a:ext cx="1041" cy="66332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4" idx="0"/>
          </p:cNvCxnSpPr>
          <p:nvPr/>
        </p:nvCxnSpPr>
        <p:spPr>
          <a:xfrm>
            <a:off x="4499074" y="1825890"/>
            <a:ext cx="2397026" cy="109471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2"/>
            <a:endCxn id="9" idx="0"/>
          </p:cNvCxnSpPr>
          <p:nvPr/>
        </p:nvCxnSpPr>
        <p:spPr>
          <a:xfrm>
            <a:off x="6890758" y="5294531"/>
            <a:ext cx="13173" cy="66086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  <a:endCxn id="7" idx="0"/>
          </p:cNvCxnSpPr>
          <p:nvPr/>
        </p:nvCxnSpPr>
        <p:spPr>
          <a:xfrm flipH="1">
            <a:off x="6890758" y="3843930"/>
            <a:ext cx="5342" cy="8042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2"/>
            <a:endCxn id="8" idx="0"/>
          </p:cNvCxnSpPr>
          <p:nvPr/>
        </p:nvCxnSpPr>
        <p:spPr>
          <a:xfrm>
            <a:off x="2208764" y="5276621"/>
            <a:ext cx="1" cy="67877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6" idx="0"/>
          </p:cNvCxnSpPr>
          <p:nvPr/>
        </p:nvCxnSpPr>
        <p:spPr>
          <a:xfrm flipH="1">
            <a:off x="2208764" y="3566931"/>
            <a:ext cx="1" cy="106335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" idx="2"/>
            <a:endCxn id="5" idx="0"/>
          </p:cNvCxnSpPr>
          <p:nvPr/>
        </p:nvCxnSpPr>
        <p:spPr>
          <a:xfrm flipH="1">
            <a:off x="2208765" y="1825890"/>
            <a:ext cx="2290309" cy="109471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0" y="838200"/>
            <a:ext cx="2138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July </a:t>
            </a:r>
            <a:r>
              <a:rPr lang="en-US" dirty="0"/>
              <a:t>2013 </a:t>
            </a:r>
            <a:r>
              <a:rPr lang="en-US" dirty="0" smtClean="0"/>
              <a:t>–Feb </a:t>
            </a:r>
            <a:r>
              <a:rPr lang="en-US" dirty="0"/>
              <a:t>2015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4376" y="321184"/>
            <a:ext cx="12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Results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4830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Characteristics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950009"/>
              </p:ext>
            </p:extLst>
          </p:nvPr>
        </p:nvGraphicFramePr>
        <p:xfrm>
          <a:off x="457200" y="1676400"/>
          <a:ext cx="8229600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1828800"/>
                <a:gridCol w="19812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Usual care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POC-Troponin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p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Cambria"/>
                          <a:cs typeface="Times New Roman"/>
                        </a:rPr>
                        <a:t>n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296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305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Age, years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68 (53, 79)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64 (53, 76)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0.138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Female, n (%)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45.9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41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0.220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Vital signs in ambulance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Heart rate, beats per minute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80 (72, 94)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82 (70, 98)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0.466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SBP, </a:t>
                      </a:r>
                      <a:r>
                        <a:rPr lang="en-US" sz="20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mmHg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153 (137, 172)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147 (131, 169)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0.054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8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Past medical history, </a:t>
                      </a:r>
                      <a:r>
                        <a:rPr lang="en-US" sz="2000" b="1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%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Prior myocardial </a:t>
                      </a:r>
                      <a:r>
                        <a:rPr lang="en-US" sz="20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infarction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27.7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31.5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0.311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Prior 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PCI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16.2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10.2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0.028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Prior 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CABG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7.8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9.5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0.449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Atrial fibrillation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9.8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14.8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0.065</a:t>
                      </a:r>
                      <a:endParaRPr lang="en-CA" sz="20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8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Diabetes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24.3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26.2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0.591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8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Paramedics on scene, </a:t>
                      </a:r>
                      <a:r>
                        <a:rPr lang="en-CA" sz="2000" b="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minutes</a:t>
                      </a:r>
                      <a:endParaRPr lang="en-CA" sz="2000" b="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 (23 to 34)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 (26 to 38) 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&lt;0.001</a:t>
                      </a:r>
                      <a:endParaRPr lang="en-CA" sz="2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0" y="6474860"/>
            <a:ext cx="3037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Values are median (25-75%ile)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80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BF5F5C17A11A2E449CC028ECD8C727CA" ma:contentTypeVersion="0" ma:contentTypeDescription="Upload an image or a photograph." ma:contentTypeScope="" ma:versionID="d6b6f01f693a1e4d7e2a65ff43cb3b0c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c1342c738afe3f635571af9979ae9d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Used as alternative text for the picture." ma:hidden="true" ma:internalName="Description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ImageCreateDate xmlns="http://schemas.microsoft.com/sharepoint/v3" xsi:nil="true"/>
    <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E0BC8E9-C2AE-4D09-83A0-08D5596E57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ED1269-2841-4F4A-A76E-42CD4CE978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7233800-BC74-41DB-8B9C-B9C12E38C527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sharepoint/v3"/>
    <ds:schemaRef ds:uri="http://purl.org/dc/elements/1.1/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14493</TotalTime>
  <Words>1630</Words>
  <Application>Microsoft Office PowerPoint</Application>
  <PresentationFormat>On-screen Show (4:3)</PresentationFormat>
  <Paragraphs>382</Paragraphs>
  <Slides>18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MS Mincho</vt:lpstr>
      <vt:lpstr>ＭＳ Ｐゴシック</vt:lpstr>
      <vt:lpstr>Arial</vt:lpstr>
      <vt:lpstr>Calibri</vt:lpstr>
      <vt:lpstr>Cambria</vt:lpstr>
      <vt:lpstr>Times New Roman</vt:lpstr>
      <vt:lpstr>Office Theme</vt:lpstr>
      <vt:lpstr>Providing Rapid Out of Hospital Acute Cardiovascular Treatment: PROACT-4</vt:lpstr>
      <vt:lpstr>Funding / RWI </vt:lpstr>
      <vt:lpstr>Background: Acute CV Disease</vt:lpstr>
      <vt:lpstr>Objectives</vt:lpstr>
      <vt:lpstr>Trial Design</vt:lpstr>
      <vt:lpstr>Methods: Patients / Sample Size</vt:lpstr>
      <vt:lpstr>Methods: Troponin &amp; Ambulances</vt:lpstr>
      <vt:lpstr>PowerPoint Presentation</vt:lpstr>
      <vt:lpstr>Baseline Characteristics</vt:lpstr>
      <vt:lpstr>Troponin results</vt:lpstr>
      <vt:lpstr>Primary endpoint: ITT</vt:lpstr>
      <vt:lpstr>Primary endpoint: Per protocol</vt:lpstr>
      <vt:lpstr>Secondary endpoints: ITT</vt:lpstr>
      <vt:lpstr>Adjudicated diagnosis</vt:lpstr>
      <vt:lpstr>Results</vt:lpstr>
      <vt:lpstr>Limitations</vt:lpstr>
      <vt:lpstr>Summary/Implications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default</dc:creator>
  <cp:lastModifiedBy>Akeem Ranmal</cp:lastModifiedBy>
  <cp:revision>156</cp:revision>
  <dcterms:created xsi:type="dcterms:W3CDTF">2014-12-09T19:39:27Z</dcterms:created>
  <dcterms:modified xsi:type="dcterms:W3CDTF">2015-11-08T18:20:23Z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0x01010200BF5F5C17A11A2E449CC028ECD8C727CA</vt:lpwstr>
  </property>
</Properties>
</file>